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311" r:id="rId5"/>
    <p:sldId id="319" r:id="rId6"/>
    <p:sldId id="312" r:id="rId7"/>
    <p:sldId id="324" r:id="rId8"/>
    <p:sldId id="314" r:id="rId9"/>
    <p:sldId id="313" r:id="rId10"/>
    <p:sldId id="316" r:id="rId11"/>
    <p:sldId id="317" r:id="rId12"/>
    <p:sldId id="321" r:id="rId13"/>
    <p:sldId id="318" r:id="rId14"/>
    <p:sldId id="323" r:id="rId15"/>
  </p:sldIdLst>
  <p:sldSz cx="12192000" cy="6858000"/>
  <p:notesSz cx="6800850" cy="9932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9922"/>
    <a:srgbClr val="117CD6"/>
    <a:srgbClr val="4878B9"/>
    <a:srgbClr val="DAD0C6"/>
    <a:srgbClr val="FEFDF9"/>
    <a:srgbClr val="345585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ACB77-10D2-9F88-93E5-69778E8DC6AF}" v="1606" dt="2025-09-23T13:19:41.340"/>
    <p1510:client id="{E0D716A9-3A60-D56B-A2EA-B249AED83BD6}" v="382" dt="2025-09-24T20:12:22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8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2241" y="0"/>
            <a:ext cx="2947035" cy="498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006D5-9FDD-49BD-BAEB-B82E5BC0D327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5" y="4780250"/>
            <a:ext cx="5440680" cy="39111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4615"/>
            <a:ext cx="2947035" cy="498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2241" y="9434615"/>
            <a:ext cx="2947035" cy="498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89FDD-8BFD-4CA5-B646-9DB07C8A1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09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3963-B8EB-0F4A-8051-80AE413CA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B5EFE4-A716-624B-8325-36F18E557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5A90-D2C8-6948-9DB1-232E390C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625A9-2132-3A41-A7D6-FB853372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23374-39F7-AF42-9A2B-A73A8E95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4253-4F74-9942-80D5-F0FC9E17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B16E0-C0AC-C94D-9DF0-1FD48C66B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1CEFB-19E2-4B42-ADFF-2C201722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41C4C-E288-9746-964E-1E4EDC3F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65F2-A456-5948-8775-FDE39EF8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9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5C53C-74FE-E248-A22D-938839387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53044-DEBD-234C-A077-457E3E47F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A3C0-F04E-2A4E-9325-EC9B824A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A7DB-E508-8243-BE42-99AFA557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8DA6-52CF-1F49-A82F-D753BD33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1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B58E-9C4B-164F-80F4-32C8CF2A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BFB8-E3E4-324E-ABF0-622FCACB0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03E62-FE2D-F544-8667-A6FCAFD2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92E74-8B7C-2747-B623-101E1B64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156D-C104-D643-A754-B468523C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2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ABCD-E7BB-D34C-BADD-C83EA23E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62FC-C9A1-7C4E-8F6B-15DFEE1AF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2B567-27EA-C645-B3C2-A02255B41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878F5-A87F-FD47-A8FF-D2978DD0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542D9-E5BB-3C40-8170-0905F1F5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D4A7-819A-204A-B37C-DB837D20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C3AB4-BBB4-644B-8E59-D030EE54D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F2ED1-037A-5847-956C-EA9A63256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27FBE-8D97-D546-9CEF-4FCE4CD2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A59A9-F002-714D-A6F1-1BA0C979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A1BA7-0B86-3447-B4B0-5BFB34C3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9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68D9-EE74-144E-AAB8-E22E6264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AA2D1-26AF-EF4B-8BA6-98C063F23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E47C0-273C-1844-BB46-F93D2D861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09800-3F20-0F4D-9DF6-CDED1206C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425AF-1E01-1942-B8B2-70DF88A9C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1C405-D136-EA44-9B69-ED13DBEE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04A35-B83C-9A4E-8C83-3F99E9D3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8D4F8-20CE-B44A-9CCF-0FEC041E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4F0D-2527-9045-B7F3-07DA214D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A4E8B-6BD9-9C4A-B534-ED5F198F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50E14-F035-944F-9AAE-66935125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AE675-0C78-BA4B-B871-EE775B30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E4AAB-A08E-714F-BAF1-30C88DB6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54641-1C83-214C-B753-1A12CEEF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B913F-1D8E-5F49-9A8A-FD108107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933F-7EB3-A848-ACBA-E16C0496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0879-2157-BC4A-AB20-29C1AEFC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1C2EF-4B89-764B-84CB-385158DDA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2E5D-3C59-B148-AD6F-7C1165249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085C2-DEDF-4145-BDC0-4E66E9BF7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5C42E-81C9-BD4F-AFDC-C06BC2BA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5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448B-1DD3-154B-A561-4BB76BFE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AAB4B-C8C8-6F45-B7C1-EB87CD3FB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B68DC-1A6E-6D4A-A601-9F27FDDE5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AB400-6E88-9F4A-83E1-F38DD20C5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C422C-4957-B246-A006-FC9952AE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7114C-90A1-024C-98FA-CF624796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B791A-675C-134E-86FE-A26E69FF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9BBAF-204E-6344-8924-8BFD58734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7CD9E-0287-0948-8ACF-9BD3849B3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24C3F-7C3C-3448-A4F1-F54F640695D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6CA61-1D0B-E543-B566-958925FA0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C8C01-8FEB-304E-AA3C-40DFD7950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0690-2CF5-824D-A9C6-D988CA21E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ccess@productionguild.com" TargetMode="External"/><Relationship Id="rId2" Type="http://schemas.openxmlformats.org/officeDocument/2006/relationships/hyperlink" Target="https://productionguild.com/training-courses/upcoming-courses/napats-2026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applications@productionguild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4FDCA4-4913-E698-D5A8-AEC84A5B0BD2}"/>
              </a:ext>
            </a:extLst>
          </p:cNvPr>
          <p:cNvSpPr txBox="1">
            <a:spLocks/>
          </p:cNvSpPr>
          <p:nvPr/>
        </p:nvSpPr>
        <p:spPr>
          <a:xfrm>
            <a:off x="356908" y="391255"/>
            <a:ext cx="5914774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en-US" sz="3200" b="1" i="1" dirty="0">
                <a:solidFill>
                  <a:srgbClr val="CA9922"/>
                </a:solidFill>
                <a:cs typeface="Arial"/>
              </a:rPr>
              <a:t>NAPATS 2026 Webinar Hosts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A6E795A-59D6-C2DE-C6D3-F3675C36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D91C03-E7FA-D72D-16F7-13F354BFF896}"/>
              </a:ext>
            </a:extLst>
          </p:cNvPr>
          <p:cNvSpPr txBox="1"/>
          <p:nvPr/>
        </p:nvSpPr>
        <p:spPr>
          <a:xfrm>
            <a:off x="304799" y="1031631"/>
            <a:ext cx="107569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alibri"/>
                <a:ea typeface="Calibri"/>
                <a:cs typeface="Calibri"/>
              </a:rPr>
              <a:t>Welcome! Below are photos of all of us on this meeting.</a:t>
            </a:r>
            <a:endParaRPr lang="en-GB" sz="2400">
              <a:solidFill>
                <a:srgbClr val="CA9922"/>
              </a:solidFill>
              <a:latin typeface="Calibri"/>
              <a:ea typeface="Calibri"/>
              <a:cs typeface="Calibri"/>
            </a:endParaRPr>
          </a:p>
          <a:p>
            <a:endParaRPr lang="en-GB" dirty="0">
              <a:latin typeface="Calibri"/>
              <a:ea typeface="Calibri"/>
              <a:cs typeface="Calibri"/>
            </a:endParaRPr>
          </a:p>
          <a:p>
            <a:r>
              <a:rPr lang="en-GB" b="1" dirty="0">
                <a:latin typeface="Calibri"/>
                <a:ea typeface="Calibri"/>
                <a:cs typeface="Calibri"/>
              </a:rPr>
              <a:t>PGGB:          Netflix:         Access All Areas:    Lead Trainer:</a:t>
            </a:r>
            <a:r>
              <a:rPr lang="en-GB" dirty="0">
                <a:latin typeface="Calibri"/>
                <a:ea typeface="Calibri"/>
                <a:cs typeface="Calibri"/>
              </a:rPr>
              <a:t>          </a:t>
            </a:r>
            <a:r>
              <a:rPr lang="en-GB" b="1" dirty="0">
                <a:latin typeface="Calibri"/>
                <a:ea typeface="Calibri"/>
                <a:cs typeface="Calibri"/>
              </a:rPr>
              <a:t>BSL Interpreter:</a:t>
            </a: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7603418D-15E8-1CD8-1A7D-304B96D11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46" y="2065582"/>
            <a:ext cx="1762125" cy="1730375"/>
          </a:xfrm>
          <a:prstGeom prst="rect">
            <a:avLst/>
          </a:prstGeom>
        </p:spPr>
      </p:pic>
      <p:pic>
        <p:nvPicPr>
          <p:cNvPr id="9" name="Picture 8" descr="A person smiling with short hair&#10;&#10;AI-generated content may be incorrect.">
            <a:extLst>
              <a:ext uri="{FF2B5EF4-FFF2-40B4-BE49-F238E27FC236}">
                <a16:creationId xmlns:a16="http://schemas.microsoft.com/office/drawing/2014/main" id="{F2186027-A2F6-73F1-5CE9-1A818D1F2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4624836"/>
            <a:ext cx="1710266" cy="1667933"/>
          </a:xfrm>
          <a:prstGeom prst="rect">
            <a:avLst/>
          </a:prstGeom>
        </p:spPr>
      </p:pic>
      <p:pic>
        <p:nvPicPr>
          <p:cNvPr id="2" name="Picture 1" descr="A person with brown hair&#10;&#10;AI-generated content may be incorrect.">
            <a:extLst>
              <a:ext uri="{FF2B5EF4-FFF2-40B4-BE49-F238E27FC236}">
                <a16:creationId xmlns:a16="http://schemas.microsoft.com/office/drawing/2014/main" id="{D775CEBF-482D-D12D-0398-4714F595A8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0" r="-390" b="16570"/>
          <a:stretch>
            <a:fillRect/>
          </a:stretch>
        </p:blipFill>
        <p:spPr>
          <a:xfrm>
            <a:off x="4468281" y="2052581"/>
            <a:ext cx="1462343" cy="1737438"/>
          </a:xfrm>
          <a:prstGeom prst="rect">
            <a:avLst/>
          </a:prstGeom>
        </p:spPr>
      </p:pic>
      <p:pic>
        <p:nvPicPr>
          <p:cNvPr id="3" name="Picture 2" descr="British Sign Language Interpreter | Hertfordshire | Caroline ...">
            <a:extLst>
              <a:ext uri="{FF2B5EF4-FFF2-40B4-BE49-F238E27FC236}">
                <a16:creationId xmlns:a16="http://schemas.microsoft.com/office/drawing/2014/main" id="{DC1E3683-4397-C25F-8007-5E9C70C643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9" r="935" b="11789"/>
          <a:stretch>
            <a:fillRect/>
          </a:stretch>
        </p:blipFill>
        <p:spPr>
          <a:xfrm>
            <a:off x="8519147" y="2054699"/>
            <a:ext cx="1471144" cy="1726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5CB92A-C696-FFB1-CAE6-AFC2C775CAAD}"/>
              </a:ext>
            </a:extLst>
          </p:cNvPr>
          <p:cNvSpPr txBox="1"/>
          <p:nvPr/>
        </p:nvSpPr>
        <p:spPr>
          <a:xfrm>
            <a:off x="282005" y="3798114"/>
            <a:ext cx="20065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Becky Maynard</a:t>
            </a:r>
          </a:p>
          <a:p>
            <a:r>
              <a:rPr lang="en-GB" sz="1600">
                <a:ea typeface="Calibri"/>
                <a:cs typeface="Calibri"/>
              </a:rPr>
              <a:t>Head of Talent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F3B9E-30B2-E2D4-3402-290777C73E03}"/>
              </a:ext>
            </a:extLst>
          </p:cNvPr>
          <p:cNvSpPr txBox="1"/>
          <p:nvPr/>
        </p:nvSpPr>
        <p:spPr>
          <a:xfrm>
            <a:off x="337200" y="6293174"/>
            <a:ext cx="23817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Susanna Hargreaves</a:t>
            </a:r>
          </a:p>
          <a:p>
            <a:r>
              <a:rPr lang="en-GB" sz="1600">
                <a:ea typeface="Calibri"/>
                <a:cs typeface="Calibri"/>
              </a:rPr>
              <a:t>Training Executive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9AAE9-F5D0-A26A-C1B3-B45CEBD2AE10}"/>
              </a:ext>
            </a:extLst>
          </p:cNvPr>
          <p:cNvSpPr txBox="1"/>
          <p:nvPr/>
        </p:nvSpPr>
        <p:spPr>
          <a:xfrm>
            <a:off x="2487187" y="3800231"/>
            <a:ext cx="20277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Catherine Francis-Driscoll</a:t>
            </a:r>
          </a:p>
          <a:p>
            <a:r>
              <a:rPr lang="en-GB" sz="1600" dirty="0">
                <a:ea typeface="Calibri"/>
                <a:cs typeface="Calibri"/>
              </a:rPr>
              <a:t>Production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03412-417F-881F-E9AC-22FCDDFD648D}"/>
              </a:ext>
            </a:extLst>
          </p:cNvPr>
          <p:cNvSpPr txBox="1"/>
          <p:nvPr/>
        </p:nvSpPr>
        <p:spPr>
          <a:xfrm>
            <a:off x="4407387" y="3851031"/>
            <a:ext cx="20065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Lucy Andrews</a:t>
            </a:r>
          </a:p>
          <a:p>
            <a:r>
              <a:rPr lang="en-GB" sz="1600">
                <a:ea typeface="Calibri"/>
                <a:cs typeface="Calibri"/>
              </a:rPr>
              <a:t>Access Coordinator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716F9-84DA-AA01-4FAE-5B24DE8FF610}"/>
              </a:ext>
            </a:extLst>
          </p:cNvPr>
          <p:cNvSpPr txBox="1"/>
          <p:nvPr/>
        </p:nvSpPr>
        <p:spPr>
          <a:xfrm>
            <a:off x="8450220" y="3798114"/>
            <a:ext cx="20065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Caroline Corrigan</a:t>
            </a:r>
          </a:p>
          <a:p>
            <a:r>
              <a:rPr lang="en-GB" sz="1600">
                <a:ea typeface="Calibri"/>
                <a:cs typeface="Calibri"/>
              </a:rPr>
              <a:t>NRCPD Registered Sign Language Interpreter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C8147-5529-E943-A74B-BA4B7D7C81F7}"/>
              </a:ext>
            </a:extLst>
          </p:cNvPr>
          <p:cNvSpPr txBox="1"/>
          <p:nvPr/>
        </p:nvSpPr>
        <p:spPr>
          <a:xfrm>
            <a:off x="6342362" y="3823944"/>
            <a:ext cx="20065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Bex Scott</a:t>
            </a:r>
          </a:p>
          <a:p>
            <a:r>
              <a:rPr lang="en-GB" sz="1600">
                <a:ea typeface="Calibri"/>
                <a:cs typeface="Calibri"/>
              </a:rPr>
              <a:t>Freelance Financial Controller</a:t>
            </a:r>
          </a:p>
        </p:txBody>
      </p:sp>
      <p:pic>
        <p:nvPicPr>
          <p:cNvPr id="18" name="Picture 17" descr="A person in a grey jacket&#10;&#10;AI-generated content may be incorrect.">
            <a:extLst>
              <a:ext uri="{FF2B5EF4-FFF2-40B4-BE49-F238E27FC236}">
                <a16:creationId xmlns:a16="http://schemas.microsoft.com/office/drawing/2014/main" id="{E28493C8-5CFB-87F4-D0D1-4A378AD199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832" t="4444" r="28718" b="35470"/>
          <a:stretch>
            <a:fillRect/>
          </a:stretch>
        </p:blipFill>
        <p:spPr>
          <a:xfrm>
            <a:off x="6410155" y="2049408"/>
            <a:ext cx="1583924" cy="1729165"/>
          </a:xfrm>
          <a:prstGeom prst="rect">
            <a:avLst/>
          </a:prstGeom>
        </p:spPr>
      </p:pic>
      <p:pic>
        <p:nvPicPr>
          <p:cNvPr id="19" name="Picture 18" descr="Elizabeth Brizzell - Director, Studio Finance - Pan EMEA Studio Finance |  LinkedIn">
            <a:extLst>
              <a:ext uri="{FF2B5EF4-FFF2-40B4-BE49-F238E27FC236}">
                <a16:creationId xmlns:a16="http://schemas.microsoft.com/office/drawing/2014/main" id="{A8C5DB82-D2E1-038B-3776-CB9EFB985D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111" t="302" b="-2541"/>
          <a:stretch>
            <a:fillRect/>
          </a:stretch>
        </p:blipFill>
        <p:spPr>
          <a:xfrm>
            <a:off x="2487424" y="4626443"/>
            <a:ext cx="1590076" cy="16628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8C5205-EFCC-468E-EF71-C95BFC530000}"/>
              </a:ext>
            </a:extLst>
          </p:cNvPr>
          <p:cNvSpPr txBox="1"/>
          <p:nvPr/>
        </p:nvSpPr>
        <p:spPr>
          <a:xfrm>
            <a:off x="2489317" y="6250353"/>
            <a:ext cx="20277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Lizzie </a:t>
            </a:r>
            <a:r>
              <a:rPr lang="en-GB" sz="1600" b="1" dirty="0" err="1">
                <a:ea typeface="Calibri"/>
                <a:cs typeface="Calibri"/>
              </a:rPr>
              <a:t>Brizzell</a:t>
            </a:r>
            <a:endParaRPr lang="en-US" dirty="0" err="1"/>
          </a:p>
          <a:p>
            <a:r>
              <a:rPr lang="en-GB" sz="1600" dirty="0">
                <a:ea typeface="Calibri"/>
                <a:cs typeface="Calibri"/>
              </a:rPr>
              <a:t>Production Finance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295C5-A960-302B-387C-1A7B7FA1DB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55" t="10350" r="-2151" b="8696"/>
          <a:stretch>
            <a:fillRect/>
          </a:stretch>
        </p:blipFill>
        <p:spPr>
          <a:xfrm>
            <a:off x="2583709" y="2082100"/>
            <a:ext cx="1447464" cy="17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6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FB379-240E-B5DE-0B58-DBB9B090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00A0F3-BDC1-E349-4E86-6F3AC18AA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7FAAE9-D03A-0CF9-5F17-D656994D690B}"/>
              </a:ext>
            </a:extLst>
          </p:cNvPr>
          <p:cNvSpPr txBox="1">
            <a:spLocks/>
          </p:cNvSpPr>
          <p:nvPr/>
        </p:nvSpPr>
        <p:spPr>
          <a:xfrm>
            <a:off x="412211" y="402978"/>
            <a:ext cx="6406256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10. Q&amp;A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4A412-FD04-F57F-BEB7-9F5F814F9F8D}"/>
              </a:ext>
            </a:extLst>
          </p:cNvPr>
          <p:cNvSpPr txBox="1"/>
          <p:nvPr/>
        </p:nvSpPr>
        <p:spPr>
          <a:xfrm>
            <a:off x="723900" y="1447799"/>
            <a:ext cx="101473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43288-80FB-8D12-CB43-3F08F06DEC79}"/>
              </a:ext>
            </a:extLst>
          </p:cNvPr>
          <p:cNvSpPr txBox="1"/>
          <p:nvPr/>
        </p:nvSpPr>
        <p:spPr>
          <a:xfrm>
            <a:off x="4078267" y="949035"/>
            <a:ext cx="5490359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2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No question is a silly question!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Type a question in the chat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Use the "hand up" function to ask out loud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Type something like "BSL question" in the chat if you'd like Caroline to interpret for you</a:t>
            </a:r>
          </a:p>
          <a:p>
            <a:endParaRPr lang="en-GB" sz="2400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8DBEC-E7B1-6B0F-DF15-020B11D78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51" y="1849870"/>
            <a:ext cx="2266950" cy="2419350"/>
          </a:xfrm>
          <a:prstGeom prst="rect">
            <a:avLst/>
          </a:prstGeom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6EA0C3E-9224-CFF8-8E88-B6F5C92F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1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8EFDC6-1DFB-C61C-02D8-69DE2E8AD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C83A2F-C355-B8EA-49E4-2534BCDE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9FE505-AD07-D8BC-C9E1-2C70A6EEA608}"/>
              </a:ext>
            </a:extLst>
          </p:cNvPr>
          <p:cNvSpPr txBox="1">
            <a:spLocks/>
          </p:cNvSpPr>
          <p:nvPr/>
        </p:nvSpPr>
        <p:spPr>
          <a:xfrm>
            <a:off x="901822" y="464336"/>
            <a:ext cx="10791218" cy="5454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Thank you for coming and good luck with your application!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7B99E-C6B7-E39A-E897-FC6768B581DA}"/>
              </a:ext>
            </a:extLst>
          </p:cNvPr>
          <p:cNvSpPr txBox="1"/>
          <p:nvPr/>
        </p:nvSpPr>
        <p:spPr>
          <a:xfrm>
            <a:off x="723900" y="1447799"/>
            <a:ext cx="101473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D0E66-160D-FE79-2E54-84CAAE92F0B7}"/>
              </a:ext>
            </a:extLst>
          </p:cNvPr>
          <p:cNvSpPr txBox="1"/>
          <p:nvPr/>
        </p:nvSpPr>
        <p:spPr>
          <a:xfrm>
            <a:off x="2222169" y="1337211"/>
            <a:ext cx="715735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GB" sz="2400" dirty="0">
                <a:ea typeface="Calibri"/>
                <a:cs typeface="Calibri"/>
              </a:rPr>
              <a:t>Please take a look on our website where you'll find our Application Pack and FAQs-</a:t>
            </a:r>
          </a:p>
          <a:p>
            <a:pPr marL="800100" lvl="1" indent="-342900">
              <a:buFont typeface="Courier New,monospace"/>
              <a:buChar char="o"/>
            </a:pPr>
            <a:r>
              <a:rPr lang="en-GB" sz="2400" dirty="0">
                <a:ea typeface="+mn-lt"/>
                <a:cs typeface="+mn-lt"/>
                <a:hlinkClick r:id="rId2"/>
              </a:rPr>
              <a:t>https://productionguild.com/training-courses/upcoming-courses/napats-2026/</a:t>
            </a: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400" dirty="0">
                <a:ea typeface="Calibri"/>
                <a:cs typeface="Calibri"/>
              </a:rPr>
              <a:t>You are welcome to contact us after this webinar</a:t>
            </a:r>
            <a:endParaRPr lang="en-US" sz="2400" dirty="0">
              <a:ea typeface="Calibri"/>
              <a:cs typeface="Calibri"/>
            </a:endParaRPr>
          </a:p>
          <a:p>
            <a:pPr marL="800100" lvl="1" indent="-342900">
              <a:buFont typeface="Courier New,monospace"/>
              <a:buChar char="o"/>
            </a:pPr>
            <a:r>
              <a:rPr lang="en-GB" sz="2400" dirty="0">
                <a:ea typeface="Calibri"/>
                <a:cs typeface="Calibri"/>
              </a:rPr>
              <a:t>For access related questions- </a:t>
            </a:r>
            <a:r>
              <a:rPr lang="en-GB" sz="2400" dirty="0">
                <a:ea typeface="Calibri"/>
                <a:cs typeface="Calibri"/>
                <a:hlinkClick r:id="rId3"/>
              </a:rPr>
              <a:t>access@productionguild.com</a:t>
            </a:r>
            <a:endParaRPr lang="en-GB" sz="2400">
              <a:ea typeface="Calibri"/>
              <a:cs typeface="Calibri"/>
            </a:endParaRPr>
          </a:p>
          <a:p>
            <a:pPr marL="800100" lvl="1" indent="-342900">
              <a:buFont typeface="Courier New,monospace"/>
              <a:buChar char="o"/>
            </a:pPr>
            <a:r>
              <a:rPr lang="en-GB" sz="2400" dirty="0">
                <a:ea typeface="Calibri"/>
                <a:cs typeface="Calibri"/>
              </a:rPr>
              <a:t>For application or other general questions- </a:t>
            </a:r>
            <a:r>
              <a:rPr lang="en-GB" sz="2400" dirty="0">
                <a:ea typeface="Calibri"/>
                <a:cs typeface="Calibri"/>
                <a:hlinkClick r:id="rId4"/>
              </a:rPr>
              <a:t>applications@productionguild.com</a:t>
            </a:r>
            <a:endParaRPr lang="en-GB"/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AAB68BEA-5DDC-54BC-68BD-B82D7AF37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4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EC62F-7B37-6C35-2006-1132600C5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209218-CD16-AB15-C7D6-D3417E782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DA53BA-7885-E619-838F-B74324F07F46}"/>
              </a:ext>
            </a:extLst>
          </p:cNvPr>
          <p:cNvSpPr txBox="1">
            <a:spLocks/>
          </p:cNvSpPr>
          <p:nvPr/>
        </p:nvSpPr>
        <p:spPr>
          <a:xfrm>
            <a:off x="382485" y="402978"/>
            <a:ext cx="4331272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2. Webinar Housekeeping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D4B02442-550E-539C-133F-96270D5B0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385" y="5700713"/>
            <a:ext cx="4873172" cy="1499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DF129-0567-6306-CB4C-8D20540AF0CF}"/>
              </a:ext>
            </a:extLst>
          </p:cNvPr>
          <p:cNvSpPr txBox="1"/>
          <p:nvPr/>
        </p:nvSpPr>
        <p:spPr>
          <a:xfrm>
            <a:off x="2755901" y="1125483"/>
            <a:ext cx="7807213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Please turn your </a:t>
            </a:r>
            <a:r>
              <a:rPr lang="en-GB" sz="2400" b="1" dirty="0">
                <a:ea typeface="Calibri"/>
                <a:cs typeface="Calibri"/>
              </a:rPr>
              <a:t>camera and mic off</a:t>
            </a:r>
            <a:r>
              <a:rPr lang="en-GB" sz="2400" dirty="0">
                <a:ea typeface="Calibri"/>
                <a:cs typeface="Calibri"/>
              </a:rPr>
              <a:t> for the presentation</a:t>
            </a:r>
            <a:endParaRPr lang="en-GB" sz="2400" b="1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Please pin Caroline Corrigan </a:t>
            </a:r>
            <a:r>
              <a:rPr lang="en-GB" sz="2400" b="1" dirty="0">
                <a:ea typeface="Calibri"/>
                <a:cs typeface="Calibri"/>
              </a:rPr>
              <a:t>(BSL Interpreter)</a:t>
            </a:r>
            <a:r>
              <a:rPr lang="en-GB" sz="2400" dirty="0">
                <a:ea typeface="Calibri"/>
                <a:cs typeface="Calibri"/>
              </a:rPr>
              <a:t> on your screens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The live caption link is in the chat or </a:t>
            </a:r>
            <a:r>
              <a:rPr lang="en-GB" sz="2400" b="1" dirty="0">
                <a:ea typeface="Calibri"/>
                <a:cs typeface="Calibri"/>
              </a:rPr>
              <a:t>press the CC button for captions</a:t>
            </a:r>
            <a:r>
              <a:rPr lang="en-GB" sz="2400" dirty="0">
                <a:ea typeface="Calibri"/>
                <a:cs typeface="Calibri"/>
              </a:rPr>
              <a:t> direct to the zoom window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Please type questions in the chat </a:t>
            </a:r>
            <a:r>
              <a:rPr lang="en-GB" sz="2400" b="1" dirty="0">
                <a:ea typeface="Calibri"/>
                <a:cs typeface="Calibri"/>
              </a:rPr>
              <a:t>at any point </a:t>
            </a:r>
            <a:r>
              <a:rPr lang="en-GB" sz="2400" dirty="0">
                <a:ea typeface="Calibri"/>
                <a:cs typeface="Calibri"/>
              </a:rPr>
              <a:t>during the webinar and we will address them in the Q&amp;A 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You can use the </a:t>
            </a:r>
            <a:r>
              <a:rPr lang="en-GB" sz="2400" b="1" dirty="0">
                <a:ea typeface="Calibri"/>
                <a:cs typeface="Calibri"/>
              </a:rPr>
              <a:t>"hand up" </a:t>
            </a:r>
            <a:r>
              <a:rPr lang="en-GB" sz="2400" dirty="0">
                <a:ea typeface="Calibri"/>
                <a:cs typeface="Calibri"/>
              </a:rPr>
              <a:t>function during the Q&amp;A if you would prefer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88323-E583-C5A6-6166-CA1D4BF6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46" y="1519959"/>
            <a:ext cx="20574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0253-0309-A06D-0B4D-3132C5F91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3659F5F-D4A8-CA0E-25F3-5B25CFD03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428E3-C99F-0E7F-A744-838A60F62328}"/>
              </a:ext>
            </a:extLst>
          </p:cNvPr>
          <p:cNvSpPr txBox="1">
            <a:spLocks/>
          </p:cNvSpPr>
          <p:nvPr/>
        </p:nvSpPr>
        <p:spPr>
          <a:xfrm>
            <a:off x="382485" y="402978"/>
            <a:ext cx="5398071" cy="7463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3. Webinar Running Order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BE3D085-3AE7-EB3C-E8ED-6B1A2F4F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99" y="5619069"/>
            <a:ext cx="4968422" cy="1554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7C2A1-327A-739B-97ED-ABDCFC854F61}"/>
              </a:ext>
            </a:extLst>
          </p:cNvPr>
          <p:cNvSpPr txBox="1"/>
          <p:nvPr/>
        </p:nvSpPr>
        <p:spPr>
          <a:xfrm>
            <a:off x="3311622" y="1341198"/>
            <a:ext cx="7806267" cy="49013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ea typeface="Calibri"/>
                <a:cs typeface="Calibri"/>
              </a:rPr>
              <a:t>1.00-1.30pm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Welcome, housekeeping and intros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Working in production accounts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The application process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The training course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The placements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We will talk about access throughout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1.30-1.35pm</a:t>
            </a:r>
            <a:r>
              <a:rPr lang="en-GB" sz="2400" dirty="0">
                <a:ea typeface="Calibri"/>
                <a:cs typeface="Calibri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5 minute break around this time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1.35-2.00pm</a:t>
            </a: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Q&amp;A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0B26C-DE1D-0376-8583-817663EB7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51" y="1338214"/>
            <a:ext cx="24955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9FCF1-7394-085D-FE42-7C698875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91BB9C-6F12-BEDD-55CA-56A897E43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4878E7-84C3-B732-2823-C3BDD7A94718}"/>
              </a:ext>
            </a:extLst>
          </p:cNvPr>
          <p:cNvSpPr txBox="1">
            <a:spLocks/>
          </p:cNvSpPr>
          <p:nvPr/>
        </p:nvSpPr>
        <p:spPr>
          <a:xfrm>
            <a:off x="356908" y="391255"/>
            <a:ext cx="5914774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4. Hosts Introductions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E5C92C2-1D94-6CFE-6B3E-0B49C906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23092-C9FB-09BD-6C23-BAA09DBEF3F3}"/>
              </a:ext>
            </a:extLst>
          </p:cNvPr>
          <p:cNvSpPr txBox="1"/>
          <p:nvPr/>
        </p:nvSpPr>
        <p:spPr>
          <a:xfrm>
            <a:off x="304799" y="1031631"/>
            <a:ext cx="107569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alibri"/>
                <a:ea typeface="Calibri"/>
                <a:cs typeface="Calibri"/>
              </a:rPr>
              <a:t>A little bit more information about us!</a:t>
            </a:r>
            <a:endParaRPr lang="en-US" dirty="0"/>
          </a:p>
          <a:p>
            <a:endParaRPr lang="en-GB" dirty="0">
              <a:latin typeface="Calibri"/>
              <a:ea typeface="Calibri"/>
              <a:cs typeface="Calibri"/>
            </a:endParaRPr>
          </a:p>
          <a:p>
            <a:r>
              <a:rPr lang="en-GB" b="1" dirty="0">
                <a:latin typeface="Calibri"/>
                <a:ea typeface="Calibri"/>
                <a:cs typeface="Calibri"/>
              </a:rPr>
              <a:t>PGGB:          Netflix:         Access All Areas:    Lead Trainer:</a:t>
            </a:r>
            <a:r>
              <a:rPr lang="en-GB" dirty="0">
                <a:latin typeface="Calibri"/>
                <a:ea typeface="Calibri"/>
                <a:cs typeface="Calibri"/>
              </a:rPr>
              <a:t>          </a:t>
            </a:r>
            <a:r>
              <a:rPr lang="en-GB" b="1" dirty="0">
                <a:latin typeface="Calibri"/>
                <a:ea typeface="Calibri"/>
                <a:cs typeface="Calibri"/>
              </a:rPr>
              <a:t>BSL Interpreter:</a:t>
            </a: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AA096F6-35D0-B14B-4566-0DC039C6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46" y="2065582"/>
            <a:ext cx="1762125" cy="1730375"/>
          </a:xfrm>
          <a:prstGeom prst="rect">
            <a:avLst/>
          </a:prstGeom>
        </p:spPr>
      </p:pic>
      <p:pic>
        <p:nvPicPr>
          <p:cNvPr id="9" name="Picture 8" descr="A person smiling with short hair&#10;&#10;AI-generated content may be incorrect.">
            <a:extLst>
              <a:ext uri="{FF2B5EF4-FFF2-40B4-BE49-F238E27FC236}">
                <a16:creationId xmlns:a16="http://schemas.microsoft.com/office/drawing/2014/main" id="{336CE24B-141D-C049-2DC9-F9BB1B62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4624836"/>
            <a:ext cx="1710266" cy="1667933"/>
          </a:xfrm>
          <a:prstGeom prst="rect">
            <a:avLst/>
          </a:prstGeom>
        </p:spPr>
      </p:pic>
      <p:pic>
        <p:nvPicPr>
          <p:cNvPr id="2" name="Picture 1" descr="A person with brown hair&#10;&#10;AI-generated content may be incorrect.">
            <a:extLst>
              <a:ext uri="{FF2B5EF4-FFF2-40B4-BE49-F238E27FC236}">
                <a16:creationId xmlns:a16="http://schemas.microsoft.com/office/drawing/2014/main" id="{671E5E21-0003-B2DE-8947-9A6734DBD7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0" r="-390" b="16570"/>
          <a:stretch>
            <a:fillRect/>
          </a:stretch>
        </p:blipFill>
        <p:spPr>
          <a:xfrm>
            <a:off x="4468281" y="2052581"/>
            <a:ext cx="1462343" cy="1737438"/>
          </a:xfrm>
          <a:prstGeom prst="rect">
            <a:avLst/>
          </a:prstGeom>
        </p:spPr>
      </p:pic>
      <p:pic>
        <p:nvPicPr>
          <p:cNvPr id="3" name="Picture 2" descr="British Sign Language Interpreter | Hertfordshire | Caroline ...">
            <a:extLst>
              <a:ext uri="{FF2B5EF4-FFF2-40B4-BE49-F238E27FC236}">
                <a16:creationId xmlns:a16="http://schemas.microsoft.com/office/drawing/2014/main" id="{93A6FDEA-74EF-3E4C-D7D7-1BE23FFA04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9" r="935" b="11789"/>
          <a:stretch>
            <a:fillRect/>
          </a:stretch>
        </p:blipFill>
        <p:spPr>
          <a:xfrm>
            <a:off x="8519147" y="2054699"/>
            <a:ext cx="1471144" cy="1726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C33C0E-07F5-8EA5-ECAA-C980CE857B09}"/>
              </a:ext>
            </a:extLst>
          </p:cNvPr>
          <p:cNvSpPr txBox="1"/>
          <p:nvPr/>
        </p:nvSpPr>
        <p:spPr>
          <a:xfrm>
            <a:off x="282005" y="3798114"/>
            <a:ext cx="20065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Becky Maynard</a:t>
            </a:r>
          </a:p>
          <a:p>
            <a:r>
              <a:rPr lang="en-GB" sz="1600">
                <a:ea typeface="Calibri"/>
                <a:cs typeface="Calibri"/>
              </a:rPr>
              <a:t>Head of Talent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8DAF4D-C868-B5BC-61FB-E331AA5FB3E9}"/>
              </a:ext>
            </a:extLst>
          </p:cNvPr>
          <p:cNvSpPr txBox="1"/>
          <p:nvPr/>
        </p:nvSpPr>
        <p:spPr>
          <a:xfrm>
            <a:off x="337200" y="6293174"/>
            <a:ext cx="23817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Susanna Hargreaves</a:t>
            </a:r>
          </a:p>
          <a:p>
            <a:r>
              <a:rPr lang="en-GB" sz="1600">
                <a:ea typeface="Calibri"/>
                <a:cs typeface="Calibri"/>
              </a:rPr>
              <a:t>Training Executive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FBC4D-C753-A282-537D-2BD87DAE362A}"/>
              </a:ext>
            </a:extLst>
          </p:cNvPr>
          <p:cNvSpPr txBox="1"/>
          <p:nvPr/>
        </p:nvSpPr>
        <p:spPr>
          <a:xfrm>
            <a:off x="2487187" y="3800231"/>
            <a:ext cx="20277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Catherine Francis-Driscoll</a:t>
            </a:r>
          </a:p>
          <a:p>
            <a:r>
              <a:rPr lang="en-GB" sz="1600" dirty="0">
                <a:ea typeface="Calibri"/>
                <a:cs typeface="Calibri"/>
              </a:rPr>
              <a:t>Production Access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B3378C-582E-9E25-A7A5-FECBB6C68EE8}"/>
              </a:ext>
            </a:extLst>
          </p:cNvPr>
          <p:cNvSpPr txBox="1"/>
          <p:nvPr/>
        </p:nvSpPr>
        <p:spPr>
          <a:xfrm>
            <a:off x="4407387" y="3851031"/>
            <a:ext cx="20065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Lucy Andrews</a:t>
            </a:r>
          </a:p>
          <a:p>
            <a:r>
              <a:rPr lang="en-GB" sz="1600">
                <a:ea typeface="Calibri"/>
                <a:cs typeface="Calibri"/>
              </a:rPr>
              <a:t>Access Coordinator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B2E4C-22A8-644C-8ED6-85E41ABD94D3}"/>
              </a:ext>
            </a:extLst>
          </p:cNvPr>
          <p:cNvSpPr txBox="1"/>
          <p:nvPr/>
        </p:nvSpPr>
        <p:spPr>
          <a:xfrm>
            <a:off x="8450220" y="3798114"/>
            <a:ext cx="20065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Caroline Corrigan</a:t>
            </a:r>
          </a:p>
          <a:p>
            <a:r>
              <a:rPr lang="en-GB" sz="1600">
                <a:ea typeface="Calibri"/>
                <a:cs typeface="Calibri"/>
              </a:rPr>
              <a:t>NRCPD Registered Sign Language Interpreter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97154E-B366-7FD3-1582-562CD2893FA2}"/>
              </a:ext>
            </a:extLst>
          </p:cNvPr>
          <p:cNvSpPr txBox="1"/>
          <p:nvPr/>
        </p:nvSpPr>
        <p:spPr>
          <a:xfrm>
            <a:off x="6342362" y="3823944"/>
            <a:ext cx="20065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Calibri"/>
                <a:cs typeface="Calibri"/>
              </a:rPr>
              <a:t>Bex Scott</a:t>
            </a:r>
          </a:p>
          <a:p>
            <a:r>
              <a:rPr lang="en-GB" sz="1600">
                <a:ea typeface="Calibri"/>
                <a:cs typeface="Calibri"/>
              </a:rPr>
              <a:t>Freelance Financial Controller</a:t>
            </a:r>
          </a:p>
        </p:txBody>
      </p:sp>
      <p:pic>
        <p:nvPicPr>
          <p:cNvPr id="18" name="Picture 17" descr="A person in a grey jacket&#10;&#10;AI-generated content may be incorrect.">
            <a:extLst>
              <a:ext uri="{FF2B5EF4-FFF2-40B4-BE49-F238E27FC236}">
                <a16:creationId xmlns:a16="http://schemas.microsoft.com/office/drawing/2014/main" id="{81B89714-53EA-C8B7-3006-10FDE8DBDB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832" t="4444" r="28718" b="35470"/>
          <a:stretch>
            <a:fillRect/>
          </a:stretch>
        </p:blipFill>
        <p:spPr>
          <a:xfrm>
            <a:off x="6410155" y="2049408"/>
            <a:ext cx="1583924" cy="1729165"/>
          </a:xfrm>
          <a:prstGeom prst="rect">
            <a:avLst/>
          </a:prstGeom>
        </p:spPr>
      </p:pic>
      <p:pic>
        <p:nvPicPr>
          <p:cNvPr id="19" name="Picture 18" descr="Elizabeth Brizzell - Director, Studio Finance - Pan EMEA Studio Finance |  LinkedIn">
            <a:extLst>
              <a:ext uri="{FF2B5EF4-FFF2-40B4-BE49-F238E27FC236}">
                <a16:creationId xmlns:a16="http://schemas.microsoft.com/office/drawing/2014/main" id="{9301CBD8-13D0-58D2-172D-D9DEBB176B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111" t="302" b="-2541"/>
          <a:stretch>
            <a:fillRect/>
          </a:stretch>
        </p:blipFill>
        <p:spPr>
          <a:xfrm>
            <a:off x="2487424" y="4626443"/>
            <a:ext cx="1590076" cy="16628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254089-50CF-E902-C288-6E5A9BB7DB0C}"/>
              </a:ext>
            </a:extLst>
          </p:cNvPr>
          <p:cNvSpPr txBox="1"/>
          <p:nvPr/>
        </p:nvSpPr>
        <p:spPr>
          <a:xfrm>
            <a:off x="2489317" y="6250353"/>
            <a:ext cx="20277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Calibri"/>
                <a:cs typeface="Calibri"/>
              </a:rPr>
              <a:t>Lizzie </a:t>
            </a:r>
            <a:r>
              <a:rPr lang="en-GB" sz="1600" b="1" dirty="0" err="1">
                <a:ea typeface="Calibri"/>
                <a:cs typeface="Calibri"/>
              </a:rPr>
              <a:t>Brizzell</a:t>
            </a:r>
            <a:endParaRPr lang="en-US" dirty="0" err="1"/>
          </a:p>
          <a:p>
            <a:r>
              <a:rPr lang="en-GB" sz="1600" dirty="0">
                <a:ea typeface="Calibri"/>
                <a:cs typeface="Calibri"/>
              </a:rPr>
              <a:t>Production Finance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A6923-2E86-14AD-2885-578DB42C47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55" t="10350" r="-2151" b="8696"/>
          <a:stretch>
            <a:fillRect/>
          </a:stretch>
        </p:blipFill>
        <p:spPr>
          <a:xfrm>
            <a:off x="2583709" y="2082100"/>
            <a:ext cx="1447464" cy="17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1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88063-C6CD-D3B7-7C8A-506187242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A06B09-01F5-6FE9-E280-918D08E6F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E59DD3-4EB4-E31A-E6C9-C7D543CF7FE2}"/>
              </a:ext>
            </a:extLst>
          </p:cNvPr>
          <p:cNvSpPr txBox="1">
            <a:spLocks/>
          </p:cNvSpPr>
          <p:nvPr/>
        </p:nvSpPr>
        <p:spPr>
          <a:xfrm>
            <a:off x="405931" y="117228"/>
            <a:ext cx="9427021" cy="10991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5. The role of Assistant Production Accountant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C15EF-8654-5B22-9BDE-9D5338A6F16D}"/>
              </a:ext>
            </a:extLst>
          </p:cNvPr>
          <p:cNvSpPr txBox="1"/>
          <p:nvPr/>
        </p:nvSpPr>
        <p:spPr>
          <a:xfrm>
            <a:off x="2840567" y="1914946"/>
            <a:ext cx="6899179" cy="19851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What is the role like in reality?</a:t>
            </a:r>
            <a:endParaRPr lang="en-GB" sz="2400" b="1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Why is Bex passionate about leading this course?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Why is it such a unique opportunity?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1284F-7592-C9E6-EDA2-2A422F9F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1" y="1675053"/>
            <a:ext cx="2438400" cy="2476500"/>
          </a:xfrm>
          <a:prstGeom prst="rect">
            <a:avLst/>
          </a:prstGeo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020D1B4-967B-912F-58E1-E344D314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5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40A13-2F37-A27E-6ED9-7E4198883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B7D54B1-76B2-C58D-5C24-4FC42A3C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3094D3-686E-A10C-2C31-5A1076FC1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14060"/>
              </p:ext>
            </p:extLst>
          </p:nvPr>
        </p:nvGraphicFramePr>
        <p:xfrm>
          <a:off x="410307" y="1125415"/>
          <a:ext cx="11557079" cy="5532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2762">
                  <a:extLst>
                    <a:ext uri="{9D8B030D-6E8A-4147-A177-3AD203B41FA5}">
                      <a16:colId xmlns:a16="http://schemas.microsoft.com/office/drawing/2014/main" val="3575029343"/>
                    </a:ext>
                  </a:extLst>
                </a:gridCol>
                <a:gridCol w="7454317">
                  <a:extLst>
                    <a:ext uri="{9D8B030D-6E8A-4147-A177-3AD203B41FA5}">
                      <a16:colId xmlns:a16="http://schemas.microsoft.com/office/drawing/2014/main" val="4264461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Tuesday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10am, 4th November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Application deadline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642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Wednesday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12th November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Email sent inviting candidates to interviews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62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Wednesday 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19th November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Deadline to respond to invitation to interview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55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Monday - Thursday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1st - 4th December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Interview Tests 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245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Tuesday - Friday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2nd - 5th December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Interviews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5545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Monday 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8th December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Places on course offered by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545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Monday - Monday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8th -15th December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References contacted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460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Tuesday 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16th December 2025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Places on course confirmed by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616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Wednesday </a:t>
                      </a:r>
                      <a:endParaRPr lang="en-GB" sz="1600" b="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b="1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25th February 2026</a:t>
                      </a:r>
                      <a:endParaRPr lang="en-GB" sz="1600" b="1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dirty="0">
                        <a:effectLst/>
                        <a:latin typeface="Arial"/>
                      </a:endParaRPr>
                    </a:p>
                    <a:p>
                      <a:pPr>
                        <a:buNone/>
                      </a:pPr>
                      <a:r>
                        <a:rPr lang="en-GB" sz="1600" dirty="0">
                          <a:effectLst/>
                          <a:latin typeface="Arial"/>
                          <a:ea typeface="Arial" panose="020B0604020202020204" pitchFamily="34" charset="0"/>
                        </a:rPr>
                        <a:t>Course starts</a:t>
                      </a:r>
                      <a:endParaRPr lang="en-GB" sz="1600" dirty="0">
                        <a:effectLst/>
                        <a:latin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88389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4B61EA2-518F-85CB-4687-143ECBCDCEEA}"/>
              </a:ext>
            </a:extLst>
          </p:cNvPr>
          <p:cNvSpPr txBox="1">
            <a:spLocks/>
          </p:cNvSpPr>
          <p:nvPr/>
        </p:nvSpPr>
        <p:spPr>
          <a:xfrm>
            <a:off x="300423" y="402978"/>
            <a:ext cx="6273038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6. Key Dates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52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0339F-F75C-C594-F516-50CED25B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30CD93-3E21-C1E4-D3AD-800C86A00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A0E40A-6F53-B64C-D803-1DCD8912A1CF}"/>
              </a:ext>
            </a:extLst>
          </p:cNvPr>
          <p:cNvSpPr txBox="1">
            <a:spLocks/>
          </p:cNvSpPr>
          <p:nvPr/>
        </p:nvSpPr>
        <p:spPr>
          <a:xfrm>
            <a:off x="382485" y="402978"/>
            <a:ext cx="3977981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7. The Training Course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EC1F3-DE34-6562-C86E-198623CEA5B9}"/>
              </a:ext>
            </a:extLst>
          </p:cNvPr>
          <p:cNvSpPr txBox="1"/>
          <p:nvPr/>
        </p:nvSpPr>
        <p:spPr>
          <a:xfrm>
            <a:off x="723900" y="1611922"/>
            <a:ext cx="956219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ea typeface="Calibri"/>
                <a:cs typeface="Calibri"/>
              </a:rPr>
              <a:t>Location</a:t>
            </a:r>
            <a:r>
              <a:rPr lang="en-GB" sz="2400" dirty="0">
                <a:ea typeface="Calibri"/>
                <a:cs typeface="Calibri"/>
              </a:rPr>
              <a:t> – Shepperton South Studios 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Course dates</a:t>
            </a:r>
            <a:r>
              <a:rPr lang="en-GB" sz="2400" dirty="0">
                <a:ea typeface="Calibri"/>
                <a:cs typeface="Calibri"/>
              </a:rPr>
              <a:t> – 25th February to 27th March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Daily timings</a:t>
            </a:r>
            <a:r>
              <a:rPr lang="en-GB" sz="2400" dirty="0">
                <a:ea typeface="Calibri"/>
                <a:cs typeface="Calibri"/>
              </a:rPr>
              <a:t> – 9.30am to 5.00pm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Sessions</a:t>
            </a:r>
            <a:r>
              <a:rPr lang="en-GB" sz="2400" dirty="0">
                <a:ea typeface="Calibri"/>
                <a:cs typeface="Calibri"/>
              </a:rPr>
              <a:t> – 4 sessions per day, each session lasting approximately 1.5 hours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Breaks </a:t>
            </a:r>
            <a:r>
              <a:rPr lang="en-GB" sz="2400" dirty="0">
                <a:ea typeface="Calibri"/>
                <a:cs typeface="Calibri"/>
              </a:rPr>
              <a:t>– 15 minutes in the morning and afternoon, and 1 hour at lunch</a:t>
            </a:r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BF3E5F30-142B-5280-F0BC-2DF08DA5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3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BC957-2868-7936-53EC-08300E876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BF38094-57DB-CC52-D5EC-F0EE2A3BC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FFFD1B-8C37-8EF8-7700-2BA37CA5351A}"/>
              </a:ext>
            </a:extLst>
          </p:cNvPr>
          <p:cNvSpPr txBox="1">
            <a:spLocks/>
          </p:cNvSpPr>
          <p:nvPr/>
        </p:nvSpPr>
        <p:spPr>
          <a:xfrm>
            <a:off x="370762" y="402978"/>
            <a:ext cx="4507117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8. The Netflix Placements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26355-AE66-C1B1-E5EA-79983450AF18}"/>
              </a:ext>
            </a:extLst>
          </p:cNvPr>
          <p:cNvSpPr txBox="1"/>
          <p:nvPr/>
        </p:nvSpPr>
        <p:spPr>
          <a:xfrm>
            <a:off x="723900" y="1447799"/>
            <a:ext cx="10147300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20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Location</a:t>
            </a:r>
            <a:r>
              <a:rPr lang="en-GB" sz="2400" dirty="0">
                <a:ea typeface="Calibri"/>
                <a:cs typeface="Calibri"/>
              </a:rPr>
              <a:t> – Shepperton Studios or </a:t>
            </a:r>
            <a:r>
              <a:rPr lang="en-GB" sz="2400" err="1">
                <a:ea typeface="Calibri"/>
                <a:cs typeface="Calibri"/>
              </a:rPr>
              <a:t>Longcross</a:t>
            </a:r>
            <a:r>
              <a:rPr lang="en-GB" sz="2400" dirty="0">
                <a:ea typeface="Calibri"/>
                <a:cs typeface="Calibri"/>
              </a:rPr>
              <a:t> Studios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Dates</a:t>
            </a:r>
            <a:r>
              <a:rPr lang="en-GB" sz="2400" dirty="0">
                <a:ea typeface="Calibri"/>
                <a:cs typeface="Calibri"/>
              </a:rPr>
              <a:t> – March 2026 to February 2027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Type of production</a:t>
            </a:r>
            <a:r>
              <a:rPr lang="en-GB" sz="2400" dirty="0">
                <a:ea typeface="Calibri"/>
                <a:cs typeface="Calibri"/>
              </a:rPr>
              <a:t> – Film or TV series</a:t>
            </a:r>
          </a:p>
          <a:p>
            <a:endParaRPr lang="en-GB" sz="2400" dirty="0">
              <a:ea typeface="Calibri"/>
              <a:cs typeface="Calibri"/>
            </a:endParaRPr>
          </a:p>
          <a:p>
            <a:r>
              <a:rPr lang="en-GB" sz="2400" b="1" dirty="0">
                <a:ea typeface="Calibri"/>
                <a:cs typeface="Calibri"/>
              </a:rPr>
              <a:t>Mentor</a:t>
            </a:r>
            <a:r>
              <a:rPr lang="en-GB" sz="2400" dirty="0">
                <a:ea typeface="Calibri"/>
                <a:cs typeface="Calibri"/>
              </a:rPr>
              <a:t> – industry professional at Netflix</a:t>
            </a:r>
          </a:p>
          <a:p>
            <a:endParaRPr lang="en-GB" sz="3200">
              <a:ea typeface="Calibri"/>
              <a:cs typeface="Calibri"/>
            </a:endParaRPr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CF2402A-442B-DA39-AA62-66303724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90C2B0-7BB1-A3FC-5262-748B0EA04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7701922-3080-9757-B27C-025534BA4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111220-0C92-4702-3801-A2CE3A952512}"/>
              </a:ext>
            </a:extLst>
          </p:cNvPr>
          <p:cNvSpPr txBox="1">
            <a:spLocks/>
          </p:cNvSpPr>
          <p:nvPr/>
        </p:nvSpPr>
        <p:spPr>
          <a:xfrm>
            <a:off x="370762" y="402978"/>
            <a:ext cx="4507117" cy="517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CA9922"/>
                </a:solidFill>
                <a:cs typeface="Arial"/>
              </a:rPr>
              <a:t>9. Break</a:t>
            </a:r>
            <a:endParaRPr lang="en-US" sz="3200" b="1" i="1" dirty="0">
              <a:solidFill>
                <a:srgbClr val="FF0000"/>
              </a:solidFill>
              <a:ea typeface="Calibri Ligh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4B5B3-C284-F5C8-39FB-C4453C2766FA}"/>
              </a:ext>
            </a:extLst>
          </p:cNvPr>
          <p:cNvSpPr txBox="1"/>
          <p:nvPr/>
        </p:nvSpPr>
        <p:spPr>
          <a:xfrm>
            <a:off x="3864264" y="1713866"/>
            <a:ext cx="566373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32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We'll take a </a:t>
            </a:r>
            <a:r>
              <a:rPr lang="en-GB" sz="2400" b="1" dirty="0">
                <a:ea typeface="Calibri"/>
                <a:cs typeface="Calibri"/>
              </a:rPr>
              <a:t>5 minute</a:t>
            </a:r>
            <a:r>
              <a:rPr lang="en-GB" sz="2400" dirty="0">
                <a:ea typeface="Calibri"/>
                <a:cs typeface="Calibri"/>
              </a:rPr>
              <a:t> break now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Please feel free to type your questions in the chat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ea typeface="Calibri"/>
                <a:cs typeface="Calibri"/>
              </a:rPr>
              <a:t>We will try to make sure they are all answered by the end of the session</a:t>
            </a:r>
          </a:p>
          <a:p>
            <a:endParaRPr lang="en-GB" sz="2400" b="1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AAF699-094E-B4DF-13A6-C996FE13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01" y="2015548"/>
            <a:ext cx="2495550" cy="2457450"/>
          </a:xfrm>
          <a:prstGeom prst="rect">
            <a:avLst/>
          </a:prstGeo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687793A-8124-299B-138B-34764C8B8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99" y="5593339"/>
            <a:ext cx="5138882" cy="15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15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A9E351D27EA4E9680F111410CE2D1" ma:contentTypeVersion="18" ma:contentTypeDescription="Create a new document." ma:contentTypeScope="" ma:versionID="f9d43932a960a751e63589e0acd3a833">
  <xsd:schema xmlns:xsd="http://www.w3.org/2001/XMLSchema" xmlns:xs="http://www.w3.org/2001/XMLSchema" xmlns:p="http://schemas.microsoft.com/office/2006/metadata/properties" xmlns:ns2="834a7af3-39aa-4547-ab28-ec9afcf389f9" xmlns:ns3="3b12ae5e-52c4-4ca0-82eb-5d34e014d670" targetNamespace="http://schemas.microsoft.com/office/2006/metadata/properties" ma:root="true" ma:fieldsID="faccf39572b272e8703a96c372f5274f" ns2:_="" ns3:_="">
    <xsd:import namespace="834a7af3-39aa-4547-ab28-ec9afcf389f9"/>
    <xsd:import namespace="3b12ae5e-52c4-4ca0-82eb-5d34e014d6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a7af3-39aa-4547-ab28-ec9afcf38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35c5741-79a1-48dd-ae65-d3c5db0f8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2ae5e-52c4-4ca0-82eb-5d34e014d67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d61fb74-f7a1-47fa-aac7-bbe3a86f7e35}" ma:internalName="TaxCatchAll" ma:showField="CatchAllData" ma:web="3b12ae5e-52c4-4ca0-82eb-5d34e014d6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12ae5e-52c4-4ca0-82eb-5d34e014d670" xsi:nil="true"/>
    <lcf76f155ced4ddcb4097134ff3c332f xmlns="834a7af3-39aa-4547-ab28-ec9afcf389f9">
      <Terms xmlns="http://schemas.microsoft.com/office/infopath/2007/PartnerControls"/>
    </lcf76f155ced4ddcb4097134ff3c332f>
    <SharedWithUsers xmlns="3b12ae5e-52c4-4ca0-82eb-5d34e014d670">
      <UserInfo>
        <DisplayName>Hayley Gelling</DisplayName>
        <AccountId>20</AccountId>
        <AccountType/>
      </UserInfo>
      <UserInfo>
        <DisplayName>Ben Murphy</DisplayName>
        <AccountId>250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A7363E3-8B9B-4635-8664-4A66721D889B}">
  <ds:schemaRefs>
    <ds:schemaRef ds:uri="3b12ae5e-52c4-4ca0-82eb-5d34e014d670"/>
    <ds:schemaRef ds:uri="834a7af3-39aa-4547-ab28-ec9afcf389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EF631F-9FAB-4D7C-B5A5-55BAAFFC64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4A4BF-D52E-4BAB-910B-F977EE1337DE}">
  <ds:schemaRefs>
    <ds:schemaRef ds:uri="3b12ae5e-52c4-4ca0-82eb-5d34e014d670"/>
    <ds:schemaRef ds:uri="834a7af3-39aa-4547-ab28-ec9afcf389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 Report AGM July 2021</dc:title>
  <dc:creator>Beth Martin</dc:creator>
  <cp:revision>355</cp:revision>
  <cp:lastPrinted>2023-10-18T09:33:29Z</cp:lastPrinted>
  <dcterms:created xsi:type="dcterms:W3CDTF">2021-07-19T11:22:34Z</dcterms:created>
  <dcterms:modified xsi:type="dcterms:W3CDTF">2025-09-25T08:35:17Z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0x010100BF3A9E351D27EA4E9680F111410CE2D1</vt:lpwstr>
  </property>
  <property fmtid="{D5CDD505-2E9C-101B-9397-08002B2CF9AE}" pid="3" name="MediaServiceImageTags">
    <vt:lpwstr/>
  </property>
</Properties>
</file>